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84BC0126-8C2F-491E-850E-EBF371A992F6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</p:extLst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WonJun Kim" initials="WK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8087"/>
    <p:restoredTop sz="94090"/>
  </p:normalViewPr>
  <p:slideViewPr>
    <p:cSldViewPr snapToGrid="0">
      <p:cViewPr>
        <p:scale>
          <a:sx n="60" d="100"/>
          <a:sy n="60" d="100"/>
        </p:scale>
        <p:origin x="-1157" y="-365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commentAuthors" Target="commentAuthors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7B4B98B-5128-425D-ADD7-A3EC6EF7F2C8}" type="datetime1">
              <a:rPr lang="ko-KR" altLang="en-US"/>
              <a:pPr lvl="0">
                <a:defRPr lang="ko-KR" altLang="en-US"/>
              </a:pPr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03448B2-956F-4BA8-AF36-9C4FC4D76B0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063014-4966-4991-92F2-62CAE1F53A3C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03448B2-956F-4BA8-AF36-9C4FC4D76B0B}" type="slidenum">
              <a:rPr lang="ko-KR" altLang="en-US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03448B2-956F-4BA8-AF36-9C4FC4D76B0B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03448B2-956F-4BA8-AF36-9C4FC4D76B0B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03448B2-956F-4BA8-AF36-9C4FC4D76B0B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5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9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96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50707"/>
            <a:ext cx="10515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1034-8892-420F-AA7B-C4975B84DB6C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088F0-4091-4336-B7BD-02A616A1E57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92F3187-F863-4F02-AE9F-572C5CADE867}"/>
              </a:ext>
            </a:extLst>
          </p:cNvPr>
          <p:cNvSpPr/>
          <p:nvPr userDrawn="1"/>
        </p:nvSpPr>
        <p:spPr>
          <a:xfrm>
            <a:off x="0" y="-1"/>
            <a:ext cx="12192000" cy="179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DA3A1B1-D74C-41D8-BB21-0743FF03C70C}"/>
              </a:ext>
            </a:extLst>
          </p:cNvPr>
          <p:cNvSpPr/>
          <p:nvPr userDrawn="1"/>
        </p:nvSpPr>
        <p:spPr>
          <a:xfrm>
            <a:off x="0" y="6708762"/>
            <a:ext cx="12192000" cy="1797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50815E1D-1863-494D-B27D-340B9A0284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26" y="269622"/>
            <a:ext cx="855784" cy="900744"/>
          </a:xfrm>
        </p:spPr>
        <p:txBody>
          <a:bodyPr/>
          <a:lstStyle>
            <a:lvl1pPr>
              <a:defRPr b="1" spc="-150">
                <a:solidFill>
                  <a:srgbClr val="002060"/>
                </a:solidFill>
              </a:defRPr>
            </a:lvl1pPr>
          </a:lstStyle>
          <a:p>
            <a:r>
              <a:rPr lang="en-US" altLang="ko-KR" dirty="0"/>
              <a:t>##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2C73702B-1A4D-4FFE-B6CB-099028C10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2421" y="392158"/>
            <a:ext cx="2860675" cy="488950"/>
          </a:xfrm>
        </p:spPr>
        <p:txBody>
          <a:bodyPr>
            <a:noAutofit/>
          </a:bodyPr>
          <a:lstStyle>
            <a:lvl1pPr marL="0" indent="0">
              <a:buNone/>
              <a:defRPr sz="1600" spc="0">
                <a:solidFill>
                  <a:srgbClr val="002060"/>
                </a:solidFill>
              </a:defRPr>
            </a:lvl1pPr>
            <a:lvl2pPr>
              <a:defRPr sz="1600" spc="0">
                <a:solidFill>
                  <a:srgbClr val="002060"/>
                </a:solidFill>
              </a:defRPr>
            </a:lvl2pPr>
            <a:lvl3pPr>
              <a:defRPr sz="1600" spc="0">
                <a:solidFill>
                  <a:srgbClr val="002060"/>
                </a:solidFill>
              </a:defRPr>
            </a:lvl3pPr>
            <a:lvl4pPr>
              <a:defRPr sz="1600" spc="0">
                <a:solidFill>
                  <a:srgbClr val="002060"/>
                </a:solidFill>
              </a:defRPr>
            </a:lvl4pPr>
            <a:lvl5pPr>
              <a:defRPr sz="1600" spc="0">
                <a:solidFill>
                  <a:srgbClr val="002060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0AEC5711-D64B-4365-AF0B-0A0B5E107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2421" y="677574"/>
            <a:ext cx="5592763" cy="47625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spc="-150">
                <a:solidFill>
                  <a:srgbClr val="002060"/>
                </a:solidFill>
              </a:defRPr>
            </a:lvl1pPr>
            <a:lvl2pPr marL="457200" indent="0">
              <a:buNone/>
              <a:defRPr sz="2000" b="1" spc="-150">
                <a:solidFill>
                  <a:srgbClr val="002060"/>
                </a:solidFill>
              </a:defRPr>
            </a:lvl2pPr>
            <a:lvl3pPr marL="914400" indent="0">
              <a:buNone/>
              <a:defRPr sz="2000" b="1" spc="-150">
                <a:solidFill>
                  <a:srgbClr val="002060"/>
                </a:solidFill>
              </a:defRPr>
            </a:lvl3pPr>
            <a:lvl4pPr marL="1371600" indent="0">
              <a:buNone/>
              <a:defRPr sz="2000" b="1" spc="-150">
                <a:solidFill>
                  <a:srgbClr val="002060"/>
                </a:solidFill>
              </a:defRPr>
            </a:lvl4pPr>
            <a:lvl5pPr marL="1828800" indent="0">
              <a:buNone/>
              <a:defRPr sz="2000" b="1" spc="-150">
                <a:solidFill>
                  <a:srgbClr val="002060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A2311250-44C2-419A-8232-305B08858E77}"/>
              </a:ext>
            </a:extLst>
          </p:cNvPr>
          <p:cNvCxnSpPr>
            <a:cxnSpLocks/>
          </p:cNvCxnSpPr>
          <p:nvPr userDrawn="1"/>
        </p:nvCxnSpPr>
        <p:spPr>
          <a:xfrm>
            <a:off x="1168542" y="664383"/>
            <a:ext cx="174922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92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33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3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89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6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4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2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5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0516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EC7A8-726F-4B28-B5D5-F9B39AB0CA0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7C160-856B-4D2E-AEF8-D9BC2AE5C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8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.em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jpeg"  /><Relationship Id="rId4" Type="http://schemas.openxmlformats.org/officeDocument/2006/relationships/image" Target="../media/image32.jpe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jpeg"  /><Relationship Id="rId4" Type="http://schemas.openxmlformats.org/officeDocument/2006/relationships/image" Target="../media/image37.jpe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jpeg"  /><Relationship Id="rId4" Type="http://schemas.openxmlformats.org/officeDocument/2006/relationships/image" Target="../media/image42.png"  /><Relationship Id="rId5" Type="http://schemas.openxmlformats.org/officeDocument/2006/relationships/image" Target="../media/image43.jpe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jpeg"  /><Relationship Id="rId4" Type="http://schemas.openxmlformats.org/officeDocument/2006/relationships/image" Target="../media/image7.pn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2" Type="http://schemas.openxmlformats.org/officeDocument/2006/relationships/image" Target="../media/image14.jpe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7.png"  /><Relationship Id="rId11" Type="http://schemas.openxmlformats.org/officeDocument/2006/relationships/image" Target="../media/image20.png"  /><Relationship Id="rId12" Type="http://schemas.openxmlformats.org/officeDocument/2006/relationships/image" Target="../media/image28.png"  /><Relationship Id="rId13" Type="http://schemas.openxmlformats.org/officeDocument/2006/relationships/image" Target="../media/image29.png"  /><Relationship Id="rId2" Type="http://schemas.openxmlformats.org/officeDocument/2006/relationships/image" Target="../media/image23.jpeg"  /><Relationship Id="rId3" Type="http://schemas.openxmlformats.org/officeDocument/2006/relationships/image" Target="../media/image14.jpeg"  /><Relationship Id="rId4" Type="http://schemas.openxmlformats.org/officeDocument/2006/relationships/image" Target="../media/image19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8327923" y="865239"/>
            <a:ext cx="3245018" cy="5089037"/>
            <a:chOff x="8327923" y="865239"/>
            <a:chExt cx="3245018" cy="508903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331298" y="903723"/>
              <a:ext cx="3241643" cy="505055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8327923" y="865239"/>
              <a:ext cx="3244645" cy="506629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 flipH="1">
            <a:off x="0" y="2265261"/>
            <a:ext cx="7538720" cy="45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14800" y="4054016"/>
            <a:ext cx="8077200" cy="45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85388" y="2532129"/>
            <a:ext cx="10378542" cy="1552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</a:rPr>
              <a:t>뉴스기사 크롤링을 통한 </a:t>
            </a:r>
            <a:endParaRPr lang="ko-KR" altLang="en-US" sz="3200" b="1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</a:rPr>
              <a:t>                                 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</a:rPr>
              <a:t>사이트별 관심 키워드 분석</a:t>
            </a:r>
            <a:endParaRPr lang="ko-KR" altLang="en-US" sz="3200" b="1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</a:rPr>
              <a:t>                                                     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2000" b="1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ko-KR" altLang="en-US" sz="2000" b="1">
                <a:solidFill>
                  <a:schemeClr val="accent5">
                    <a:lumMod val="75000"/>
                  </a:schemeClr>
                </a:solidFill>
              </a:rPr>
              <a:t>다음 </a:t>
            </a:r>
            <a:r>
              <a:rPr lang="en-US" altLang="ko-KR" sz="2000" b="1">
                <a:solidFill>
                  <a:schemeClr val="accent5">
                    <a:lumMod val="75000"/>
                  </a:schemeClr>
                </a:solidFill>
              </a:rPr>
              <a:t>vs</a:t>
            </a:r>
            <a:r>
              <a:rPr lang="ko-KR" altLang="en-US" sz="2000" b="1">
                <a:solidFill>
                  <a:schemeClr val="accent5">
                    <a:lumMod val="75000"/>
                  </a:schemeClr>
                </a:solidFill>
              </a:rPr>
              <a:t> 네이버</a:t>
            </a:r>
            <a:endParaRPr lang="ko-KR" altLang="en-US" sz="2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7839" y="392151"/>
            <a:ext cx="2479250" cy="41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88900" y="4178340"/>
            <a:ext cx="5403100" cy="36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김채윤, 문희원, 윤영준, 이경희, 이철희, 한상국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2535" y="4507929"/>
            <a:ext cx="29678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600">
                <a:latin typeface="-윤고딕360"/>
                <a:ea typeface="-윤고딕360"/>
              </a:rPr>
              <a:t>Social Value</a:t>
            </a:r>
            <a:endParaRPr lang="ko-KR" altLang="en-US" sz="3600">
              <a:latin typeface="-윤고딕360"/>
              <a:ea typeface="-윤고딕360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083" y="127321"/>
            <a:ext cx="2035957" cy="451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-윤고딕360"/>
                <a:ea typeface="-윤고딕360"/>
              </a:rPr>
              <a:t>Soical Value</a:t>
            </a:r>
            <a:endParaRPr lang="en-US" altLang="ko-KR" sz="2400">
              <a:solidFill>
                <a:schemeClr val="bg1">
                  <a:lumMod val="75000"/>
                </a:schemeClr>
              </a:solidFill>
              <a:latin typeface="-윤고딕360"/>
              <a:ea typeface="-윤고딕36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26965" y="5914151"/>
            <a:ext cx="8538070" cy="294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7f7f7f"/>
                </a:solidFill>
                <a:latin typeface="HY견고딕"/>
                <a:ea typeface="HY견고딕"/>
              </a:rPr>
              <a:t>부동산 대책에 대한 사람들의 의견 차이는???!!!</a:t>
            </a:r>
            <a:endParaRPr lang="ko-KR" altLang="en-US" sz="1400">
              <a:solidFill>
                <a:srgbClr val="7f7f7f"/>
              </a:solidFill>
              <a:latin typeface="HY견고딕"/>
              <a:ea typeface="HY견고딕"/>
            </a:endParaRPr>
          </a:p>
        </p:txBody>
      </p:sp>
      <p:pic>
        <p:nvPicPr>
          <p:cNvPr id="102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8151" y="4726200"/>
            <a:ext cx="1886985" cy="983058"/>
          </a:xfrm>
          <a:prstGeom prst="rect">
            <a:avLst/>
          </a:prstGeom>
        </p:spPr>
      </p:pic>
      <p:pic>
        <p:nvPicPr>
          <p:cNvPr id="1025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54477" y="4960413"/>
            <a:ext cx="1496616" cy="604882"/>
          </a:xfrm>
          <a:prstGeom prst="rect">
            <a:avLst/>
          </a:prstGeom>
        </p:spPr>
      </p:pic>
      <p:pic>
        <p:nvPicPr>
          <p:cNvPr id="1025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39873" y="1152524"/>
            <a:ext cx="3841750" cy="3841750"/>
          </a:xfrm>
          <a:prstGeom prst="rect">
            <a:avLst/>
          </a:prstGeom>
        </p:spPr>
      </p:pic>
      <p:pic>
        <p:nvPicPr>
          <p:cNvPr id="1025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80275" y="1179378"/>
            <a:ext cx="3392052" cy="319418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083" y="127321"/>
            <a:ext cx="2035957" cy="451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-윤고딕360"/>
                <a:ea typeface="-윤고딕360"/>
              </a:rPr>
              <a:t>Soical Value</a:t>
            </a:r>
            <a:endParaRPr lang="en-US" altLang="ko-KR" sz="2400">
              <a:solidFill>
                <a:schemeClr val="bg1">
                  <a:lumMod val="75000"/>
                </a:schemeClr>
              </a:solidFill>
              <a:latin typeface="-윤고딕360"/>
              <a:ea typeface="-윤고딕36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26965" y="5914151"/>
            <a:ext cx="8538070" cy="294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7f7f7f"/>
                </a:solidFill>
                <a:latin typeface="HY견고딕"/>
                <a:ea typeface="HY견고딕"/>
              </a:rPr>
              <a:t>일본 불매 운동에 대한 차이점은?</a:t>
            </a:r>
            <a:endParaRPr lang="ko-KR" altLang="en-US" sz="1400">
              <a:solidFill>
                <a:srgbClr val="7f7f7f"/>
              </a:solidFill>
              <a:latin typeface="HY견고딕"/>
              <a:ea typeface="HY견고딕"/>
            </a:endParaRPr>
          </a:p>
        </p:txBody>
      </p:sp>
      <p:pic>
        <p:nvPicPr>
          <p:cNvPr id="102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8151" y="4726200"/>
            <a:ext cx="1886985" cy="983058"/>
          </a:xfrm>
          <a:prstGeom prst="rect">
            <a:avLst/>
          </a:prstGeom>
        </p:spPr>
      </p:pic>
      <p:pic>
        <p:nvPicPr>
          <p:cNvPr id="1025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54477" y="4960413"/>
            <a:ext cx="1496616" cy="604882"/>
          </a:xfrm>
          <a:prstGeom prst="rect">
            <a:avLst/>
          </a:prstGeom>
        </p:spPr>
      </p:pic>
      <p:pic>
        <p:nvPicPr>
          <p:cNvPr id="1025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63858" y="2285262"/>
            <a:ext cx="4210138" cy="2287475"/>
          </a:xfrm>
          <a:prstGeom prst="rect">
            <a:avLst/>
          </a:prstGeom>
        </p:spPr>
      </p:pic>
      <p:pic>
        <p:nvPicPr>
          <p:cNvPr id="10254" name=""/>
          <p:cNvPicPr>
            <a:picLocks noChangeAspect="1"/>
          </p:cNvPicPr>
          <p:nvPr/>
        </p:nvPicPr>
        <p:blipFill rotWithShape="1">
          <a:blip r:embed="rId7"/>
          <a:srcRect l="22330" t="10880" r="18610" b="39120"/>
          <a:stretch>
            <a:fillRect/>
          </a:stretch>
        </p:blipFill>
        <p:spPr>
          <a:xfrm>
            <a:off x="6804022" y="2092370"/>
            <a:ext cx="4515808" cy="267326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083" y="127321"/>
            <a:ext cx="2035957" cy="451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-윤고딕360"/>
                <a:ea typeface="-윤고딕360"/>
              </a:rPr>
              <a:t>Soical Value</a:t>
            </a:r>
            <a:endParaRPr lang="en-US" altLang="ko-KR" sz="2400">
              <a:solidFill>
                <a:schemeClr val="bg1">
                  <a:lumMod val="75000"/>
                </a:schemeClr>
              </a:solidFill>
              <a:latin typeface="-윤고딕360"/>
              <a:ea typeface="-윤고딕36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26965" y="5914151"/>
            <a:ext cx="8538070" cy="29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7f7f7f"/>
                </a:solidFill>
                <a:latin typeface="HY견고딕"/>
                <a:ea typeface="HY견고딕"/>
              </a:rPr>
              <a:t>타다에 대한 사람들의 의견 차이는???!!!</a:t>
            </a:r>
            <a:endParaRPr lang="ko-KR" altLang="en-US" sz="1400">
              <a:solidFill>
                <a:srgbClr val="7f7f7f"/>
              </a:solidFill>
              <a:latin typeface="HY견고딕"/>
              <a:ea typeface="HY견고딕"/>
            </a:endParaRPr>
          </a:p>
        </p:txBody>
      </p:sp>
      <p:pic>
        <p:nvPicPr>
          <p:cNvPr id="10256" name=""/>
          <p:cNvPicPr>
            <a:picLocks noChangeAspect="1"/>
          </p:cNvPicPr>
          <p:nvPr/>
        </p:nvPicPr>
        <p:blipFill rotWithShape="1">
          <a:blip r:embed="rId4"/>
          <a:srcRect l="17080" t="32800" r="15850" b="27840"/>
          <a:stretch>
            <a:fillRect/>
          </a:stretch>
        </p:blipFill>
        <p:spPr>
          <a:xfrm>
            <a:off x="6415857" y="3092449"/>
            <a:ext cx="5437234" cy="1509221"/>
          </a:xfrm>
          <a:prstGeom prst="rect">
            <a:avLst/>
          </a:prstGeom>
        </p:spPr>
      </p:pic>
      <p:pic>
        <p:nvPicPr>
          <p:cNvPr id="102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58151" y="4726200"/>
            <a:ext cx="1886985" cy="983058"/>
          </a:xfrm>
          <a:prstGeom prst="rect">
            <a:avLst/>
          </a:prstGeom>
        </p:spPr>
      </p:pic>
      <p:pic>
        <p:nvPicPr>
          <p:cNvPr id="1025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54477" y="4960413"/>
            <a:ext cx="1496616" cy="604882"/>
          </a:xfrm>
          <a:prstGeom prst="rect">
            <a:avLst/>
          </a:prstGeom>
        </p:spPr>
      </p:pic>
      <p:pic>
        <p:nvPicPr>
          <p:cNvPr id="1025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8289" y="3059113"/>
            <a:ext cx="5058636" cy="156527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54538" y="4536790"/>
            <a:ext cx="268545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600">
                <a:latin typeface="-윤고딕360"/>
                <a:ea typeface="-윤고딕360"/>
              </a:rPr>
              <a:t>Conclusion</a:t>
            </a:r>
            <a:endParaRPr lang="en-US" altLang="ko-KR" sz="3600">
              <a:latin typeface="-윤고딕360"/>
              <a:ea typeface="-윤고딕360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505853" y="2910330"/>
            <a:ext cx="1148437" cy="11549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·SURVEY</a:t>
            </a:r>
            <a:endParaRPr lang="en-US" altLang="ko-KR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  <a:p>
            <a:pPr lvl="0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·PROPLEM</a:t>
            </a:r>
            <a:endParaRPr lang="en-US" altLang="ko-KR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  <a:p>
            <a:pPr lvl="0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</a:t>
            </a:r>
            <a:endParaRPr lang="en-US" altLang="ko-KR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  <a:p>
            <a:pPr lvl="0">
              <a:defRPr lang="ko-KR" altLang="en-US"/>
            </a:pPr>
            <a:endParaRPr lang="en-US" altLang="ko-KR" sz="1400">
              <a:latin typeface="-윤고딕320"/>
              <a:ea typeface="-윤고딕320"/>
            </a:endParaRPr>
          </a:p>
          <a:p>
            <a:pPr lvl="0">
              <a:defRPr lang="ko-KR" altLang="en-US"/>
            </a:pPr>
            <a:endParaRPr lang="ko-KR" altLang="en-US" sz="1400">
              <a:latin typeface="-윤고딕320"/>
              <a:ea typeface="-윤고딕32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2970" y="3334723"/>
            <a:ext cx="1571745" cy="3876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-윤고딕350"/>
                <a:ea typeface="-윤고딕350"/>
              </a:rPr>
              <a:t>CONTENTS</a:t>
            </a:r>
            <a:endParaRPr lang="ko-KR" altLang="en-US" sz="2000">
              <a:solidFill>
                <a:schemeClr val="bg1"/>
              </a:solidFill>
              <a:latin typeface="-윤고딕350"/>
              <a:ea typeface="-윤고딕35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6877" y="1307525"/>
            <a:ext cx="66152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-윤고딕330"/>
                <a:ea typeface="-윤고딕330"/>
              </a:rPr>
              <a:t>PART</a:t>
            </a:r>
            <a:endParaRPr lang="ko-KR" altLang="en-US" sz="1600">
              <a:latin typeface="-윤고딕330"/>
              <a:ea typeface="-윤고딕33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7857" y="2541001"/>
            <a:ext cx="6519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-윤고딕330"/>
                <a:ea typeface="-윤고딕330"/>
              </a:rPr>
              <a:t>PART</a:t>
            </a:r>
            <a:endParaRPr lang="ko-KR" altLang="en-US" sz="1600">
              <a:latin typeface="-윤고딕330"/>
              <a:ea typeface="-윤고딕33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2247" y="3806274"/>
            <a:ext cx="66152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-윤고딕330"/>
                <a:ea typeface="-윤고딕330"/>
              </a:rPr>
              <a:t>PART</a:t>
            </a:r>
            <a:endParaRPr lang="ko-KR" altLang="en-US" sz="1600">
              <a:latin typeface="-윤고딕330"/>
              <a:ea typeface="-윤고딕33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9041" y="5071547"/>
            <a:ext cx="66152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-윤고딕330"/>
                <a:ea typeface="-윤고딕330"/>
              </a:rPr>
              <a:t>PART</a:t>
            </a:r>
            <a:endParaRPr lang="ko-KR" altLang="en-US" sz="1600">
              <a:latin typeface="-윤고딕330"/>
              <a:ea typeface="-윤고딕33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7563" y="1261652"/>
            <a:ext cx="33460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-윤고딕350"/>
                <a:ea typeface="-윤고딕350"/>
              </a:rPr>
              <a:t>1</a:t>
            </a:r>
            <a:endParaRPr lang="ko-KR" altLang="en-US" sz="2000">
              <a:solidFill>
                <a:schemeClr val="bg1"/>
              </a:solidFill>
              <a:latin typeface="-윤고딕350"/>
              <a:ea typeface="-윤고딕35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58757" y="2515303"/>
            <a:ext cx="333458" cy="3879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-윤고딕350"/>
                <a:ea typeface="-윤고딕350"/>
              </a:rPr>
              <a:t>2</a:t>
            </a:r>
            <a:endParaRPr lang="ko-KR" altLang="en-US" sz="2000">
              <a:solidFill>
                <a:schemeClr val="bg1"/>
              </a:solidFill>
              <a:latin typeface="-윤고딕350"/>
              <a:ea typeface="-윤고딕35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4269" y="3770224"/>
            <a:ext cx="328936" cy="3902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-윤고딕350"/>
                <a:ea typeface="-윤고딕350"/>
              </a:rPr>
              <a:t>3</a:t>
            </a:r>
            <a:endParaRPr lang="ko-KR" altLang="en-US" sz="2000">
              <a:solidFill>
                <a:schemeClr val="bg1"/>
              </a:solidFill>
              <a:latin typeface="-윤고딕350"/>
              <a:ea typeface="-윤고딕35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7253" y="5025529"/>
            <a:ext cx="3311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-윤고딕350"/>
                <a:ea typeface="-윤고딕350"/>
              </a:rPr>
              <a:t>4</a:t>
            </a:r>
            <a:endParaRPr lang="ko-KR" altLang="en-US" sz="2000">
              <a:solidFill>
                <a:schemeClr val="bg1"/>
              </a:solidFill>
              <a:latin typeface="-윤고딕350"/>
              <a:ea typeface="-윤고딕35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9" y="1255110"/>
            <a:ext cx="2100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-윤고딕360"/>
                <a:ea typeface="-윤고딕360"/>
              </a:rPr>
              <a:t>ConCept</a:t>
            </a:r>
            <a:endParaRPr lang="ko-KR" altLang="en-US" sz="2000">
              <a:latin typeface="-윤고딕360"/>
              <a:ea typeface="-윤고딕36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5853" y="2479445"/>
            <a:ext cx="26438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-윤고딕360"/>
                <a:ea typeface="-윤고딕360"/>
              </a:rPr>
              <a:t>Data preprocessing</a:t>
            </a:r>
            <a:endParaRPr lang="en-US" altLang="ko-KR" sz="2000">
              <a:latin typeface="-윤고딕360"/>
              <a:ea typeface="-윤고딕36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05853" y="3770224"/>
            <a:ext cx="1729462" cy="3902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-윤고딕360"/>
                <a:ea typeface="-윤고딕360"/>
              </a:rPr>
              <a:t>Social Value</a:t>
            </a:r>
            <a:endParaRPr lang="ko-KR" altLang="en-US" sz="2000">
              <a:latin typeface="-윤고딕360"/>
              <a:ea typeface="-윤고딕36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58737" y="5025145"/>
            <a:ext cx="157175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-윤고딕360"/>
                <a:ea typeface="-윤고딕360"/>
              </a:rPr>
              <a:t>Conclusion</a:t>
            </a:r>
            <a:endParaRPr lang="en-US" altLang="ko-KR" sz="2000">
              <a:latin typeface="-윤고딕360"/>
              <a:ea typeface="-윤고딕36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96501" y="1654038"/>
            <a:ext cx="1259652" cy="515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제안 배경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  <a:p>
            <a:pPr lvl="0">
              <a:defRPr lang="ko-KR" altLang="en-US"/>
            </a:pPr>
            <a:endParaRPr lang="ko-KR" altLang="en-US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05853" y="4175879"/>
            <a:ext cx="2451245" cy="946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사이트 별 관심 키워드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  <a:p>
            <a:pPr lvl="0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다음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vs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네이버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  <a:p>
            <a:pPr lvl="0">
              <a:defRPr lang="ko-KR" altLang="en-US"/>
            </a:pPr>
            <a:endParaRPr lang="en-US" altLang="ko-KR" sz="1400">
              <a:latin typeface="-윤고딕320"/>
              <a:ea typeface="-윤고딕320"/>
            </a:endParaRPr>
          </a:p>
          <a:p>
            <a:pPr lvl="0">
              <a:defRPr lang="ko-KR" altLang="en-US"/>
            </a:pPr>
            <a:endParaRPr lang="en-US" altLang="ko-KR" sz="1400">
              <a:latin typeface="-윤고딕320"/>
              <a:ea typeface="-윤고딕32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96501" y="5421245"/>
            <a:ext cx="1014889" cy="720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</a:t>
            </a:r>
            <a:r>
              <a:rPr lang="ko-KR" altLang="en-US" sz="1400">
                <a:solidFill>
                  <a:schemeClr val="bg1">
                    <a:lumMod val="60000"/>
                  </a:schemeClr>
                </a:solidFill>
                <a:latin typeface="-윤고딕320"/>
                <a:ea typeface="-윤고딕320"/>
              </a:rPr>
              <a:t>개선점</a:t>
            </a:r>
            <a:endParaRPr lang="ko-KR" altLang="en-US" sz="1400">
              <a:latin typeface="-윤고딕320"/>
              <a:ea typeface="-윤고딕320"/>
            </a:endParaRPr>
          </a:p>
          <a:p>
            <a:pPr lvl="0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질문사항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  <a:p>
            <a:pPr lvl="0">
              <a:defRPr lang="ko-KR" altLang="en-US"/>
            </a:pPr>
            <a:endParaRPr lang="ko-KR" altLang="en-US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05853" y="2833444"/>
            <a:ext cx="1024612" cy="7270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·C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rawling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  <a:p>
            <a:pPr lvl="0">
              <a:defRPr lang="ko-KR" altLang="en-US"/>
            </a:pP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·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-윤고딕320"/>
                <a:ea typeface="-윤고딕320"/>
              </a:rPr>
              <a:t>Code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-윤고딕320"/>
              <a:ea typeface="-윤고딕320"/>
            </a:endParaRPr>
          </a:p>
          <a:p>
            <a:pPr lvl="0">
              <a:defRPr lang="ko-KR" altLang="en-US"/>
            </a:pPr>
            <a:endParaRPr lang="ko-KR" altLang="en-US" sz="1400">
              <a:latin typeface="-윤고딕320"/>
              <a:ea typeface="-윤고딕320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52958" y="4704780"/>
            <a:ext cx="2086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-윤고딕360" panose="02030504000101010101" pitchFamily="18" charset="-127"/>
                <a:ea typeface="-윤고딕360" panose="02030504000101010101" pitchFamily="18" charset="-127"/>
              </a:rPr>
              <a:t>Concept</a:t>
            </a:r>
            <a:endParaRPr lang="ko-KR" altLang="en-US" sz="3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334" y="127321"/>
            <a:ext cx="1655556" cy="451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-윤고딕360"/>
                <a:ea typeface="-윤고딕360"/>
              </a:rPr>
              <a:t>CONCEPT</a:t>
            </a:r>
            <a:endParaRPr lang="ko-KR" altLang="en-US" sz="2400">
              <a:solidFill>
                <a:schemeClr val="bg1">
                  <a:lumMod val="75000"/>
                </a:schemeClr>
              </a:solidFill>
              <a:latin typeface="-윤고딕360"/>
              <a:ea typeface="-윤고딕36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8409" y="938312"/>
            <a:ext cx="7240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>
                <a:latin typeface="-윤고딕360"/>
                <a:ea typeface="-윤고딕360"/>
              </a:rPr>
              <a:t>다른 사람들의 생각이 궁금한 여러분께</a:t>
            </a:r>
            <a:endParaRPr lang="ko-KR" altLang="en-US" sz="2800">
              <a:latin typeface="-윤고딕360"/>
              <a:ea typeface="-윤고딕360"/>
            </a:endParaRPr>
          </a:p>
        </p:txBody>
      </p:sp>
      <p:pic>
        <p:nvPicPr>
          <p:cNvPr id="10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217949"/>
            <a:ext cx="4649234" cy="2422101"/>
          </a:xfrm>
          <a:prstGeom prst="rect">
            <a:avLst/>
          </a:prstGeom>
        </p:spPr>
      </p:pic>
      <p:pic>
        <p:nvPicPr>
          <p:cNvPr id="10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7027" y="2661713"/>
            <a:ext cx="3796884" cy="153457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0454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334" y="127321"/>
            <a:ext cx="1655556" cy="451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-윤고딕360"/>
                <a:ea typeface="-윤고딕360"/>
              </a:rPr>
              <a:t>CONCEPT</a:t>
            </a:r>
            <a:endParaRPr lang="ko-KR" altLang="en-US" sz="2400">
              <a:solidFill>
                <a:schemeClr val="bg1">
                  <a:lumMod val="75000"/>
                </a:schemeClr>
              </a:solidFill>
              <a:latin typeface="-윤고딕360"/>
              <a:ea typeface="-윤고딕360"/>
            </a:endParaRPr>
          </a:p>
        </p:txBody>
      </p:sp>
      <p:sp>
        <p:nvSpPr>
          <p:cNvPr id="2060" name="TextBox 10"/>
          <p:cNvSpPr txBox="1"/>
          <p:nvPr/>
        </p:nvSpPr>
        <p:spPr>
          <a:xfrm>
            <a:off x="2475546" y="1555055"/>
            <a:ext cx="7240906" cy="519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ko-KR" altLang="en-US" sz="2800">
              <a:solidFill>
                <a:schemeClr val="tx1"/>
              </a:solidFill>
              <a:latin typeface="-윤고딕360"/>
              <a:ea typeface="-윤고딕360"/>
            </a:endParaRPr>
          </a:p>
        </p:txBody>
      </p:sp>
      <p:pic>
        <p:nvPicPr>
          <p:cNvPr id="20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66214" y="2510517"/>
            <a:ext cx="1836964" cy="1836964"/>
          </a:xfrm>
          <a:prstGeom prst="rect">
            <a:avLst/>
          </a:prstGeom>
        </p:spPr>
      </p:pic>
      <p:sp>
        <p:nvSpPr>
          <p:cNvPr id="2059" name="TextBox 10"/>
          <p:cNvSpPr txBox="1"/>
          <p:nvPr/>
        </p:nvSpPr>
        <p:spPr>
          <a:xfrm>
            <a:off x="2518409" y="938312"/>
            <a:ext cx="7240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>
                <a:solidFill>
                  <a:schemeClr val="bg1">
                    <a:lumMod val="60000"/>
                  </a:schemeClr>
                </a:solidFill>
                <a:latin typeface="-윤고딕360"/>
                <a:ea typeface="-윤고딕360"/>
              </a:rPr>
              <a:t>다른 사람들의 생각이 궁금한 여러분께</a:t>
            </a:r>
            <a:endParaRPr lang="ko-KR" altLang="en-US" sz="2800">
              <a:solidFill>
                <a:schemeClr val="bg1">
                  <a:lumMod val="60000"/>
                </a:schemeClr>
              </a:solidFill>
              <a:latin typeface="-윤고딕360"/>
              <a:ea typeface="-윤고딕360"/>
            </a:endParaRPr>
          </a:p>
        </p:txBody>
      </p:sp>
      <p:sp>
        <p:nvSpPr>
          <p:cNvPr id="2062" name="TextBox 10"/>
          <p:cNvSpPr txBox="1"/>
          <p:nvPr/>
        </p:nvSpPr>
        <p:spPr>
          <a:xfrm>
            <a:off x="2599371" y="1461165"/>
            <a:ext cx="7240906" cy="51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>
                <a:solidFill>
                  <a:schemeClr val="tx1"/>
                </a:solidFill>
                <a:latin typeface="-윤고딕360"/>
                <a:ea typeface="-윤고딕360"/>
              </a:rPr>
              <a:t>뉴스 기사 및 댓글 분석기를 드립니다.</a:t>
            </a:r>
            <a:endParaRPr lang="ko-KR" altLang="en-US" sz="2800">
              <a:solidFill>
                <a:schemeClr val="tx1"/>
              </a:solidFill>
              <a:latin typeface="-윤고딕360"/>
              <a:ea typeface="-윤고딕360"/>
            </a:endParaRPr>
          </a:p>
        </p:txBody>
      </p:sp>
      <p:pic>
        <p:nvPicPr>
          <p:cNvPr id="206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74945" y="2217949"/>
            <a:ext cx="4649234" cy="2422101"/>
          </a:xfrm>
          <a:prstGeom prst="rect">
            <a:avLst/>
          </a:prstGeom>
        </p:spPr>
      </p:pic>
      <p:pic>
        <p:nvPicPr>
          <p:cNvPr id="206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22865" y="2838605"/>
            <a:ext cx="3796884" cy="1534574"/>
          </a:xfrm>
          <a:prstGeom prst="rect">
            <a:avLst/>
          </a:prstGeom>
        </p:spPr>
      </p:pic>
      <p:sp>
        <p:nvSpPr>
          <p:cNvPr id="2066" name="직사각형 2"/>
          <p:cNvSpPr/>
          <p:nvPr/>
        </p:nvSpPr>
        <p:spPr>
          <a:xfrm>
            <a:off x="0" y="2233837"/>
            <a:ext cx="12193200" cy="46241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065" name=""/>
          <p:cNvPicPr>
            <a:picLocks noChangeAspect="1"/>
          </p:cNvPicPr>
          <p:nvPr/>
        </p:nvPicPr>
        <p:blipFill rotWithShape="1">
          <a:blip r:embed="rId7"/>
          <a:srcRect l="17080" t="32800" r="15850" b="27840"/>
          <a:stretch>
            <a:fillRect/>
          </a:stretch>
        </p:blipFill>
        <p:spPr>
          <a:xfrm>
            <a:off x="4043207" y="4510387"/>
            <a:ext cx="4581835" cy="1271787"/>
          </a:xfrm>
          <a:prstGeom prst="rect">
            <a:avLst/>
          </a:prstGeom>
        </p:spPr>
      </p:pic>
      <p:pic>
        <p:nvPicPr>
          <p:cNvPr id="2063" name=""/>
          <p:cNvPicPr>
            <a:picLocks noChangeAspect="1"/>
          </p:cNvPicPr>
          <p:nvPr/>
        </p:nvPicPr>
        <p:blipFill rotWithShape="1">
          <a:blip r:embed="rId8"/>
          <a:srcRect l="15950" t="9720" r="14010" b="40150"/>
          <a:stretch>
            <a:fillRect/>
          </a:stretch>
        </p:blipFill>
        <p:spPr>
          <a:xfrm>
            <a:off x="1035675" y="4321471"/>
            <a:ext cx="2625213" cy="1313733"/>
          </a:xfrm>
          <a:prstGeom prst="rect">
            <a:avLst/>
          </a:prstGeom>
        </p:spPr>
      </p:pic>
      <p:pic>
        <p:nvPicPr>
          <p:cNvPr id="206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7000" y="4048124"/>
            <a:ext cx="2079625" cy="20796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84" y="2041"/>
            <a:ext cx="12192000" cy="685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154680" y="1194055"/>
            <a:ext cx="588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-윤고딕350"/>
                <a:ea typeface="-윤고딕350"/>
              </a:rPr>
              <a:t>TAM : </a:t>
            </a:r>
            <a:r>
              <a:rPr lang="ko-KR" altLang="en-US">
                <a:solidFill>
                  <a:schemeClr val="bg1"/>
                </a:solidFill>
                <a:latin typeface="-윤고딕350"/>
                <a:ea typeface="-윤고딕350"/>
              </a:rPr>
              <a:t>세계</a:t>
            </a:r>
            <a:r>
              <a:rPr lang="ko-KR" altLang="en-US" sz="1600">
                <a:solidFill>
                  <a:schemeClr val="bg1"/>
                </a:solidFill>
                <a:latin typeface="-윤고딕350"/>
                <a:ea typeface="-윤고딕350"/>
              </a:rPr>
              <a:t>패션시장</a:t>
            </a:r>
            <a:endParaRPr lang="ko-KR" altLang="en-US" sz="1600">
              <a:solidFill>
                <a:schemeClr val="bg1"/>
              </a:solidFill>
              <a:latin typeface="-윤고딕350"/>
              <a:ea typeface="-윤고딕350"/>
            </a:endParaRPr>
          </a:p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-윤고딕350"/>
                <a:ea typeface="-윤고딕350"/>
              </a:rPr>
              <a:t>1</a:t>
            </a:r>
            <a:r>
              <a:rPr lang="ko-KR" altLang="en-US">
                <a:solidFill>
                  <a:schemeClr val="bg1"/>
                </a:solidFill>
                <a:latin typeface="-윤고딕350"/>
                <a:ea typeface="-윤고딕350"/>
              </a:rPr>
              <a:t>천</a:t>
            </a:r>
            <a:r>
              <a:rPr lang="en-US" altLang="ko-KR">
                <a:solidFill>
                  <a:schemeClr val="bg1"/>
                </a:solidFill>
                <a:latin typeface="-윤고딕350"/>
                <a:ea typeface="-윤고딕350"/>
              </a:rPr>
              <a:t>350</a:t>
            </a:r>
            <a:r>
              <a:rPr lang="ko-KR" altLang="en-US">
                <a:solidFill>
                  <a:schemeClr val="bg1"/>
                </a:solidFill>
                <a:latin typeface="-윤고딕350"/>
                <a:ea typeface="-윤고딕350"/>
              </a:rPr>
              <a:t>조원 규모</a:t>
            </a:r>
            <a:endParaRPr lang="en-US" altLang="ko-KR">
              <a:solidFill>
                <a:schemeClr val="bg1"/>
              </a:solidFill>
              <a:latin typeface="-윤고딕350"/>
              <a:ea typeface="-윤고딕35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2334" y="127321"/>
            <a:ext cx="1436481" cy="451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-윤고딕360"/>
                <a:ea typeface="-윤고딕360"/>
              </a:rPr>
              <a:t>SURVEY</a:t>
            </a:r>
            <a:endParaRPr lang="ko-KR" altLang="en-US" sz="2400">
              <a:solidFill>
                <a:schemeClr val="bg1">
                  <a:lumMod val="75000"/>
                </a:schemeClr>
              </a:solidFill>
              <a:latin typeface="-윤고딕360"/>
              <a:ea typeface="-윤고딕36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61096" y="5470125"/>
            <a:ext cx="6742974" cy="70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>
                <a:latin typeface="HY견고딕"/>
                <a:ea typeface="HY견고딕"/>
              </a:rPr>
              <a:t>댓글 데이터를 기반으로 사회적 분위기 및</a:t>
            </a:r>
            <a:endParaRPr lang="ko-KR" altLang="en-US" sz="2000">
              <a:latin typeface="HY견고딕"/>
              <a:ea typeface="HY견고딕"/>
            </a:endParaRPr>
          </a:p>
          <a:p>
            <a:pPr algn="ctr">
              <a:defRPr lang="ko-KR" altLang="en-US"/>
            </a:pPr>
            <a:r>
              <a:rPr lang="ko-KR" altLang="en-US" sz="2000">
                <a:latin typeface="HY견고딕"/>
                <a:ea typeface="HY견고딕"/>
              </a:rPr>
              <a:t>이슈에 대한 여론을 확인하는 추세</a:t>
            </a:r>
            <a:endParaRPr lang="ko-KR" altLang="en-US" sz="2000">
              <a:latin typeface="HY견고딕"/>
              <a:ea typeface="HY견고딕"/>
            </a:endParaRPr>
          </a:p>
        </p:txBody>
      </p:sp>
      <p:pic>
        <p:nvPicPr>
          <p:cNvPr id="102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656" y="1194849"/>
            <a:ext cx="3652232" cy="4177753"/>
          </a:xfrm>
          <a:prstGeom prst="rect">
            <a:avLst/>
          </a:prstGeom>
        </p:spPr>
      </p:pic>
      <p:pic>
        <p:nvPicPr>
          <p:cNvPr id="102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5919" y="1273015"/>
            <a:ext cx="4381417" cy="387389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4115" y="4571142"/>
            <a:ext cx="4619325" cy="640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600">
                <a:latin typeface="-윤고딕360"/>
                <a:ea typeface="-윤고딕360"/>
              </a:rPr>
              <a:t>Data preprocessing</a:t>
            </a:r>
            <a:endParaRPr lang="en-US" altLang="ko-KR" sz="3600">
              <a:latin typeface="-윤고딕360"/>
              <a:ea typeface="-윤고딕360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 rot="0">
            <a:off x="-262522" y="11147"/>
            <a:ext cx="12454522" cy="6858000"/>
            <a:chOff x="-262522" y="11147"/>
            <a:chExt cx="12454522" cy="6858000"/>
          </a:xfrm>
        </p:grpSpPr>
        <p:pic>
          <p:nvPicPr>
            <p:cNvPr id="1028" name="Picture 4" descr="C:\Users\Administrator\Desktop\자리있어요\ppt\026 Report.jpg"/>
            <p:cNvPicPr>
              <a:picLocks noChangeAspect="1" noChangeArrowheads="1"/>
            </p:cNvPicPr>
            <p:nvPr/>
          </p:nvPicPr>
          <p:blipFill rotWithShape="1">
            <a:blip r:embed="rId2"/>
            <a:srcRect r="14500"/>
            <a:stretch>
              <a:fillRect/>
            </a:stretch>
          </p:blipFill>
          <p:spPr>
            <a:xfrm>
              <a:off x="752659" y="11147"/>
              <a:ext cx="10424160" cy="6858000"/>
            </a:xfrm>
            <a:prstGeom prst="rect">
              <a:avLst/>
            </a:prstGeom>
            <a:noFill/>
          </p:spPr>
        </p:pic>
        <p:cxnSp>
          <p:nvCxnSpPr>
            <p:cNvPr id="10" name="직선 연결선 9"/>
            <p:cNvCxnSpPr/>
            <p:nvPr/>
          </p:nvCxnSpPr>
          <p:spPr>
            <a:xfrm>
              <a:off x="11176819" y="3744450"/>
              <a:ext cx="101518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262522" y="3755636"/>
              <a:ext cx="101518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305853" y="1047143"/>
            <a:ext cx="2633687" cy="360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-윤고딕360"/>
                <a:ea typeface="-윤고딕360"/>
              </a:rPr>
              <a:t>1.</a:t>
            </a:r>
            <a:r>
              <a:rPr lang="ko-KR" altLang="en-US">
                <a:solidFill>
                  <a:schemeClr val="tx1"/>
                </a:solidFill>
                <a:latin typeface="-윤고딕360"/>
                <a:ea typeface="-윤고딕360"/>
              </a:rPr>
              <a:t> 뉴스 데이터 </a:t>
            </a:r>
            <a:r>
              <a:rPr lang="en-US" altLang="ko-KR">
                <a:solidFill>
                  <a:schemeClr val="tx1"/>
                </a:solidFill>
                <a:latin typeface="-윤고딕360"/>
                <a:ea typeface="-윤고딕360"/>
              </a:rPr>
              <a:t>URL </a:t>
            </a:r>
            <a:r>
              <a:rPr lang="ko-KR" altLang="en-US">
                <a:solidFill>
                  <a:schemeClr val="tx1"/>
                </a:solidFill>
                <a:latin typeface="-윤고딕360"/>
                <a:ea typeface="-윤고딕360"/>
              </a:rPr>
              <a:t>검색</a:t>
            </a:r>
            <a:endParaRPr lang="ko-KR" altLang="en-US">
              <a:solidFill>
                <a:schemeClr val="tx1"/>
              </a:solidFill>
              <a:latin typeface="-윤고딕360"/>
              <a:ea typeface="-윤고딕360"/>
            </a:endParaRPr>
          </a:p>
        </p:txBody>
      </p:sp>
      <p:pic>
        <p:nvPicPr>
          <p:cNvPr id="1031" name="Picture 7" descr="C:\Users\Administrator\Desktop\자리있어요\ppt\icon\제목 없음-3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4109" y="7910265"/>
            <a:ext cx="325120" cy="358753"/>
          </a:xfrm>
          <a:prstGeom prst="rect">
            <a:avLst/>
          </a:prstGeom>
          <a:noFill/>
        </p:spPr>
      </p:pic>
      <p:pic>
        <p:nvPicPr>
          <p:cNvPr id="1033" name="Picture 9" descr="C:\Users\Administrator\Desktop\자리있어요\ppt\icon\제목 없음-5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897519" y="7938683"/>
            <a:ext cx="588961" cy="45172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289935" y="5170959"/>
            <a:ext cx="184023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600">
                <a:latin typeface="-윤고딕360"/>
                <a:ea typeface="-윤고딕360"/>
              </a:rPr>
              <a:t>HTML</a:t>
            </a:r>
            <a:r>
              <a:rPr lang="ko-KR" altLang="en-US" sz="1600">
                <a:latin typeface="-윤고딕360"/>
                <a:ea typeface="-윤고딕360"/>
              </a:rPr>
              <a:t> 데이터 확인</a:t>
            </a:r>
            <a:endParaRPr lang="ko-KR" altLang="en-US" sz="1600">
              <a:latin typeface="-윤고딕360"/>
              <a:ea typeface="-윤고딕36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0260" y="5030143"/>
            <a:ext cx="373530" cy="216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-윤고딕320"/>
                <a:ea typeface="-윤고딕320"/>
              </a:rPr>
              <a:t>1-1</a:t>
            </a:r>
            <a:endParaRPr lang="ko-KR" altLang="en-US" sz="900">
              <a:latin typeface="-윤고딕320"/>
              <a:ea typeface="-윤고딕32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73633" y="6688723"/>
            <a:ext cx="1392557" cy="338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HY견고딕"/>
                <a:ea typeface="HY견고딕"/>
              </a:rPr>
              <a:t>댓글 </a:t>
            </a:r>
            <a:r>
              <a:rPr lang="en-US" altLang="ko-KR" sz="1600">
                <a:latin typeface="HY견고딕"/>
                <a:ea typeface="HY견고딕"/>
              </a:rPr>
              <a:t>Str</a:t>
            </a:r>
            <a:r>
              <a:rPr lang="ko-KR" altLang="en-US" sz="1600">
                <a:latin typeface="HY견고딕"/>
                <a:ea typeface="HY견고딕"/>
              </a:rPr>
              <a:t> 변환</a:t>
            </a:r>
            <a:endParaRPr lang="ko-KR" altLang="en-US" sz="1600">
              <a:latin typeface="HY견고딕"/>
              <a:ea typeface="HY견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43333" y="1787960"/>
            <a:ext cx="385042" cy="219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-윤고딕320"/>
                <a:ea typeface="-윤고딕320"/>
              </a:rPr>
              <a:t>1-2</a:t>
            </a:r>
            <a:endParaRPr lang="ko-KR" altLang="en-US" sz="900">
              <a:latin typeface="-윤고딕320"/>
              <a:ea typeface="-윤고딕32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30059" y="5224732"/>
            <a:ext cx="189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-윤고딕360"/>
                <a:ea typeface="-윤고딕360"/>
              </a:rPr>
              <a:t>전체 댓글 합치기</a:t>
            </a:r>
            <a:endParaRPr lang="ko-KR" altLang="en-US" sz="1600">
              <a:latin typeface="-윤고딕360"/>
              <a:ea typeface="-윤고딕36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53225" y="5040917"/>
            <a:ext cx="385042" cy="230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-윤고딕320"/>
                <a:ea typeface="-윤고딕320"/>
              </a:rPr>
              <a:t>1-3</a:t>
            </a:r>
            <a:endParaRPr lang="ko-KR" altLang="en-US" sz="900">
              <a:latin typeface="-윤고딕320"/>
              <a:ea typeface="-윤고딕32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57286" y="1970050"/>
            <a:ext cx="1697354" cy="3330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600">
                <a:latin typeface="HY견고딕"/>
                <a:ea typeface="HY견고딕"/>
              </a:rPr>
              <a:t>TXT</a:t>
            </a:r>
            <a:r>
              <a:rPr lang="ko-KR" altLang="en-US" sz="1600">
                <a:latin typeface="HY견고딕"/>
                <a:ea typeface="HY견고딕"/>
              </a:rPr>
              <a:t> 파일로 저장</a:t>
            </a:r>
            <a:endParaRPr lang="ko-KR" altLang="en-US" sz="1600">
              <a:latin typeface="HY견고딕"/>
              <a:ea typeface="HY견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95662" y="1807010"/>
            <a:ext cx="385042" cy="219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-윤고딕320"/>
                <a:ea typeface="-윤고딕320"/>
              </a:rPr>
              <a:t>1-4</a:t>
            </a:r>
            <a:endParaRPr lang="ko-KR" altLang="en-US" sz="900">
              <a:latin typeface="-윤고딕320"/>
              <a:ea typeface="-윤고딕32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35216" y="4652734"/>
            <a:ext cx="397295" cy="397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29428" y="4678369"/>
            <a:ext cx="401421" cy="4014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861859" y="4386719"/>
            <a:ext cx="314960" cy="8456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028352" y="1579858"/>
            <a:ext cx="1127565" cy="13810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05012" y="1476375"/>
            <a:ext cx="1484529" cy="1484529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92378" y="3608858"/>
            <a:ext cx="300941" cy="300941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rgbClr val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8" name="Picture 2" descr="C:\Users\Administrator\Desktop\자리있어요\ppt\icon\제목 없음-7.png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p:blipFill>
        <p:spPr>
          <a:xfrm>
            <a:off x="1874069" y="1712592"/>
            <a:ext cx="1125537" cy="1138549"/>
          </a:xfrm>
          <a:prstGeom prst="rect">
            <a:avLst/>
          </a:prstGeom>
          <a:noFill/>
        </p:spPr>
      </p:pic>
      <p:sp>
        <p:nvSpPr>
          <p:cNvPr id="1034" name="TextBox 31"/>
          <p:cNvSpPr txBox="1"/>
          <p:nvPr/>
        </p:nvSpPr>
        <p:spPr>
          <a:xfrm>
            <a:off x="1353708" y="159071"/>
            <a:ext cx="1474582" cy="451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-윤고딕360"/>
                <a:ea typeface="-윤고딕360"/>
              </a:rPr>
              <a:t>Crawling</a:t>
            </a:r>
            <a:endParaRPr lang="en-US" altLang="ko-KR" sz="2400">
              <a:solidFill>
                <a:schemeClr val="bg1">
                  <a:lumMod val="75000"/>
                </a:schemeClr>
              </a:solidFill>
              <a:latin typeface="-윤고딕360"/>
              <a:ea typeface="-윤고딕360"/>
            </a:endParaRPr>
          </a:p>
        </p:txBody>
      </p:sp>
      <p:grpSp>
        <p:nvGrpSpPr>
          <p:cNvPr id="1036" name="그룹 45"/>
          <p:cNvGrpSpPr/>
          <p:nvPr/>
        </p:nvGrpSpPr>
        <p:grpSpPr>
          <a:xfrm rot="0">
            <a:off x="13093014" y="4259497"/>
            <a:ext cx="1259557" cy="1206190"/>
            <a:chOff x="17786300" y="4225480"/>
            <a:chExt cx="2509152" cy="2402840"/>
          </a:xfrm>
        </p:grpSpPr>
        <p:sp>
          <p:nvSpPr>
            <p:cNvPr id="1037" name="타원 46"/>
            <p:cNvSpPr/>
            <p:nvPr/>
          </p:nvSpPr>
          <p:spPr>
            <a:xfrm>
              <a:off x="17839456" y="4225480"/>
              <a:ext cx="2402840" cy="2402840"/>
            </a:xfrm>
            <a:prstGeom prst="ellipse">
              <a:avLst/>
            </a:prstGeom>
            <a:solidFill>
              <a:schemeClr val="bg1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38" name="그림 47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21450" b="20250"/>
            <a:stretch>
              <a:fillRect/>
            </a:stretch>
          </p:blipFill>
          <p:spPr>
            <a:xfrm>
              <a:off x="17786300" y="4695380"/>
              <a:ext cx="2509152" cy="14630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39" name="Picture 4" descr="C:\Users\Administrator\Desktop\자리있어요\ppt\icon\thin-1722_hourglass_sandglass_waiting_sand_clock-5123.png"/>
          <p:cNvPicPr>
            <a:picLocks noChangeAspect="1" noChangeArrowheads="1"/>
          </p:cNvPicPr>
          <p:nvPr/>
        </p:nvPicPr>
        <p:blipFill rotWithShape="1">
          <a:blip r:embed="rId9">
            <a:lum contrast="-10000"/>
          </a:blip>
          <a:srcRect/>
          <a:stretch>
            <a:fillRect/>
          </a:stretch>
        </p:blipFill>
        <p:spPr>
          <a:xfrm>
            <a:off x="9314542" y="2416367"/>
            <a:ext cx="361736" cy="361736"/>
          </a:xfrm>
          <a:prstGeom prst="rect">
            <a:avLst/>
          </a:prstGeom>
          <a:solidFill>
            <a:schemeClr val="bg1">
              <a:lumMod val="60000"/>
            </a:schemeClr>
          </a:solidFill>
        </p:spPr>
      </p:pic>
      <p:sp>
        <p:nvSpPr>
          <p:cNvPr id="1044" name="TextBox 23"/>
          <p:cNvSpPr txBox="1"/>
          <p:nvPr/>
        </p:nvSpPr>
        <p:spPr>
          <a:xfrm>
            <a:off x="5337810" y="1951001"/>
            <a:ext cx="145923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HY견고딕"/>
                <a:ea typeface="HY견고딕"/>
              </a:rPr>
              <a:t>뉴스 </a:t>
            </a:r>
            <a:r>
              <a:rPr lang="en-US" altLang="ko-KR" sz="1600">
                <a:latin typeface="HY견고딕"/>
                <a:ea typeface="HY견고딕"/>
              </a:rPr>
              <a:t>URL</a:t>
            </a:r>
            <a:r>
              <a:rPr lang="ko-KR" altLang="en-US" sz="1600">
                <a:latin typeface="HY견고딕"/>
                <a:ea typeface="HY견고딕"/>
              </a:rPr>
              <a:t>수집</a:t>
            </a:r>
            <a:endParaRPr lang="ko-KR" altLang="en-US" sz="1600">
              <a:latin typeface="HY견고딕"/>
              <a:ea typeface="HY견고딕"/>
            </a:endParaRPr>
          </a:p>
        </p:txBody>
      </p:sp>
      <p:pic>
        <p:nvPicPr>
          <p:cNvPr id="1045" name="그림 205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31790" y="2059304"/>
            <a:ext cx="1099820" cy="109982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자리있어요\ppt\026 Report -2.jpg"/>
          <p:cNvPicPr>
            <a:picLocks noChangeAspect="1" noChangeArrowheads="1"/>
          </p:cNvPicPr>
          <p:nvPr/>
        </p:nvPicPr>
        <p:blipFill rotWithShape="1">
          <a:blip r:embed="rId2"/>
          <a:srcRect l="71040" r="5440"/>
          <a:stretch>
            <a:fillRect/>
          </a:stretch>
        </p:blipFill>
        <p:spPr>
          <a:xfrm>
            <a:off x="9212335" y="-890"/>
            <a:ext cx="2867701" cy="6858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0014585" y="4017859"/>
            <a:ext cx="138303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solidFill>
                  <a:srgbClr val="ffffff"/>
                </a:solidFill>
                <a:latin typeface="-윤고딕360"/>
                <a:ea typeface="-윤고딕360"/>
              </a:rPr>
              <a:t>워드 클라우드</a:t>
            </a:r>
            <a:endParaRPr lang="ko-KR" altLang="en-US" sz="1600">
              <a:solidFill>
                <a:srgbClr val="ffffff"/>
              </a:solidFill>
              <a:latin typeface="-윤고딕360"/>
              <a:ea typeface="-윤고딕360"/>
            </a:endParaRPr>
          </a:p>
        </p:txBody>
      </p:sp>
      <p:pic>
        <p:nvPicPr>
          <p:cNvPr id="39" name="Picture 4" descr="C:\Users\Administrator\Desktop\자리있어요\ppt\026 Report.jpg"/>
          <p:cNvPicPr>
            <a:picLocks noChangeAspect="1" noChangeArrowheads="1"/>
          </p:cNvPicPr>
          <p:nvPr/>
        </p:nvPicPr>
        <p:blipFill rotWithShape="1">
          <a:blip r:embed="rId3"/>
          <a:srcRect l="4590" r="19230"/>
          <a:stretch>
            <a:fillRect/>
          </a:stretch>
        </p:blipFill>
        <p:spPr>
          <a:xfrm>
            <a:off x="0" y="0"/>
            <a:ext cx="9287665" cy="685800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247556" y="931222"/>
            <a:ext cx="19584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e84038"/>
                </a:solidFill>
                <a:latin typeface="-윤고딕360"/>
                <a:ea typeface="-윤고딕360"/>
              </a:rPr>
              <a:t>2. </a:t>
            </a:r>
            <a:r>
              <a:rPr lang="ko-KR" altLang="en-US">
                <a:solidFill>
                  <a:srgbClr val="e84038"/>
                </a:solidFill>
                <a:latin typeface="-윤고딕360"/>
                <a:ea typeface="-윤고딕360"/>
              </a:rPr>
              <a:t>데이터 전처리</a:t>
            </a:r>
            <a:r>
              <a:rPr lang="en-US" altLang="ko-KR">
                <a:solidFill>
                  <a:srgbClr val="e84038"/>
                </a:solidFill>
                <a:latin typeface="HY견고딕"/>
                <a:ea typeface="HY견고딕"/>
              </a:rPr>
              <a:t> </a:t>
            </a:r>
            <a:r>
              <a:rPr lang="ko-KR" altLang="en-US">
                <a:solidFill>
                  <a:srgbClr val="e84038"/>
                </a:solidFill>
                <a:latin typeface="HY견고딕"/>
                <a:ea typeface="HY견고딕"/>
              </a:rPr>
              <a:t> </a:t>
            </a:r>
            <a:endParaRPr lang="ko-KR" altLang="en-US">
              <a:solidFill>
                <a:srgbClr val="e84038"/>
              </a:solidFill>
              <a:latin typeface="HY견고딕"/>
              <a:ea typeface="HY견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56485" y="5159812"/>
            <a:ext cx="1078230" cy="296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latin typeface="HY견고딕"/>
                <a:ea typeface="HY견고딕"/>
              </a:rPr>
              <a:t>단어정규화</a:t>
            </a:r>
            <a:endParaRPr lang="ko-KR" altLang="en-US" sz="1400">
              <a:latin typeface="HY견고딕"/>
              <a:ea typeface="HY견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02950" y="5018996"/>
            <a:ext cx="374490" cy="217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-윤고딕320"/>
                <a:ea typeface="-윤고딕320"/>
              </a:rPr>
              <a:t>2-1</a:t>
            </a:r>
            <a:endParaRPr lang="ko-KR" altLang="en-US" sz="900">
              <a:latin typeface="-윤고딕320"/>
              <a:ea typeface="-윤고딕32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12477" y="1820786"/>
            <a:ext cx="374713" cy="2188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-윤고딕320"/>
                <a:ea typeface="-윤고딕320"/>
              </a:rPr>
              <a:t>2-2</a:t>
            </a:r>
            <a:endParaRPr lang="ko-KR" altLang="en-US" sz="900">
              <a:latin typeface="-윤고딕320"/>
              <a:ea typeface="-윤고딕32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80685" y="5159812"/>
            <a:ext cx="195452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HY견고딕"/>
                <a:ea typeface="HY견고딕"/>
              </a:rPr>
              <a:t>단어 빈도수 카운트</a:t>
            </a:r>
            <a:endParaRPr lang="ko-KR" altLang="en-US" sz="1600">
              <a:latin typeface="HY견고딕"/>
              <a:ea typeface="HY견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25135" y="5029770"/>
            <a:ext cx="385042" cy="216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-윤고딕320"/>
                <a:ea typeface="-윤고딕320"/>
              </a:rPr>
              <a:t>2-3</a:t>
            </a:r>
            <a:endParaRPr lang="ko-KR" altLang="en-US" sz="900">
              <a:latin typeface="-윤고딕320"/>
              <a:ea typeface="-윤고딕32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99934" y="1930329"/>
            <a:ext cx="21450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HY견고딕"/>
                <a:ea typeface="HY견고딕"/>
              </a:rPr>
              <a:t>워드 클라우드 시각화</a:t>
            </a:r>
            <a:endParaRPr lang="ko-KR" altLang="en-US" sz="1600">
              <a:latin typeface="HY견고딕"/>
              <a:ea typeface="HY견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69742" y="1795863"/>
            <a:ext cx="375023" cy="230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latin typeface="-윤고딕320"/>
                <a:ea typeface="-윤고딕320"/>
              </a:rPr>
              <a:t>2-4</a:t>
            </a:r>
            <a:endParaRPr lang="ko-KR" altLang="en-US" sz="900">
              <a:latin typeface="-윤고딕320"/>
              <a:ea typeface="-윤고딕32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16057" y="1568711"/>
            <a:ext cx="1127565" cy="13810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392717" y="1465228"/>
            <a:ext cx="1484529" cy="1484529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73734" y="3581834"/>
            <a:ext cx="300941" cy="300941"/>
          </a:xfrm>
          <a:prstGeom prst="ellipse">
            <a:avLst/>
          </a:prstGeom>
          <a:solidFill>
            <a:srgbClr val="ec5d57"/>
          </a:solidFill>
          <a:ln>
            <a:solidFill>
              <a:srgbClr val="ec5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050" name="Picture 2" descr="C:\Users\Administrator\Desktop\자리있어요\ppt\icon\제목 없음-7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90473" y="4680963"/>
            <a:ext cx="458787" cy="464091"/>
          </a:xfrm>
          <a:prstGeom prst="rect">
            <a:avLst/>
          </a:prstGeom>
          <a:noFill/>
        </p:spPr>
      </p:pic>
      <p:pic>
        <p:nvPicPr>
          <p:cNvPr id="2051" name="Picture 3" descr="C:\Users\Administrator\Desktop\자리있어요\ppt\icon\제목 없음-8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3036409" y="10759628"/>
            <a:ext cx="264795" cy="42367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0706317" y="10222010"/>
            <a:ext cx="1386624" cy="291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latin typeface="-윤고딕360"/>
                <a:ea typeface="-윤고딕360"/>
              </a:rPr>
              <a:t>위치정보 서비스</a:t>
            </a:r>
            <a:endParaRPr lang="ko-KR" altLang="en-US" sz="1400">
              <a:latin typeface="-윤고딕360"/>
              <a:ea typeface="-윤고딕36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25126" y="10540934"/>
            <a:ext cx="965329" cy="2204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>
                <a:latin typeface="-윤고딕320"/>
                <a:ea typeface="-윤고딕320"/>
              </a:rPr>
              <a:t>위치정보 서비스</a:t>
            </a:r>
            <a:endParaRPr lang="ko-KR" altLang="en-US" sz="900">
              <a:latin typeface="-윤고딕320"/>
              <a:ea typeface="-윤고딕3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67332" y="8997467"/>
            <a:ext cx="1387733" cy="2970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latin typeface="-윤고딕360"/>
                <a:ea typeface="-윤고딕360"/>
              </a:rPr>
              <a:t>위치정보 서비스</a:t>
            </a:r>
            <a:endParaRPr lang="ko-KR" altLang="en-US" sz="1400">
              <a:latin typeface="-윤고딕360"/>
              <a:ea typeface="-윤고딕36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686141" y="9316391"/>
            <a:ext cx="965329" cy="2162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>
                <a:latin typeface="-윤고딕320"/>
                <a:ea typeface="-윤고딕320"/>
              </a:rPr>
              <a:t>위치정보 서비스</a:t>
            </a:r>
            <a:endParaRPr lang="ko-KR" altLang="en-US" sz="900">
              <a:latin typeface="-윤고딕320"/>
              <a:ea typeface="-윤고딕3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19932" y="10105951"/>
            <a:ext cx="1387733" cy="293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latin typeface="-윤고딕360"/>
                <a:ea typeface="-윤고딕360"/>
              </a:rPr>
              <a:t>위치정보 서비스</a:t>
            </a:r>
            <a:endParaRPr lang="ko-KR" altLang="en-US" sz="1400">
              <a:latin typeface="-윤고딕360"/>
              <a:ea typeface="-윤고딕36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38741" y="10424875"/>
            <a:ext cx="965329" cy="230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>
                <a:latin typeface="-윤고딕320"/>
                <a:ea typeface="-윤고딕320"/>
              </a:rPr>
              <a:t>위치정보 서비스</a:t>
            </a:r>
            <a:endParaRPr lang="ko-KR" altLang="en-US" sz="900">
              <a:latin typeface="-윤고딕320"/>
              <a:ea typeface="-윤고딕320"/>
            </a:endParaRPr>
          </a:p>
        </p:txBody>
      </p:sp>
      <p:pic>
        <p:nvPicPr>
          <p:cNvPr id="2049" name="그림 204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00503" y="4672994"/>
            <a:ext cx="377098" cy="37709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2334" y="127321"/>
            <a:ext cx="1731756" cy="451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-윤고딕360"/>
                <a:ea typeface="-윤고딕360"/>
              </a:rPr>
              <a:t>SOLUTION</a:t>
            </a:r>
            <a:endParaRPr lang="ko-KR" altLang="en-US" sz="2400">
              <a:solidFill>
                <a:schemeClr val="bg1">
                  <a:lumMod val="75000"/>
                </a:schemeClr>
              </a:solidFill>
              <a:latin typeface="-윤고딕360"/>
              <a:ea typeface="-윤고딕360"/>
            </a:endParaRPr>
          </a:p>
        </p:txBody>
      </p:sp>
      <p:pic>
        <p:nvPicPr>
          <p:cNvPr id="1028" name="Picture 4" descr="C:\Users\GIGABYTE\Downloads\6b8386b1c7c9a56791fb22a5f8f5c5f6.png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p:blipFill>
        <p:spPr>
          <a:xfrm>
            <a:off x="7778219" y="2118916"/>
            <a:ext cx="882267" cy="882267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4159885" y="2026436"/>
            <a:ext cx="897255" cy="295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latin typeface="HY견고딕"/>
                <a:ea typeface="HY견고딕"/>
              </a:rPr>
              <a:t>품사태깅</a:t>
            </a:r>
            <a:endParaRPr lang="ko-KR" altLang="en-US" sz="1400">
              <a:latin typeface="HY견고딕"/>
              <a:ea typeface="HY견고딕"/>
            </a:endParaRPr>
          </a:p>
        </p:txBody>
      </p:sp>
      <p:pic>
        <p:nvPicPr>
          <p:cNvPr id="2054" name="Picture 7" descr="C:\Users\Administrator\Desktop\자리있어요\ppt\icon\제목 없음-3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1454109" y="7910265"/>
            <a:ext cx="325120" cy="358753"/>
          </a:xfrm>
          <a:prstGeom prst="rect">
            <a:avLst/>
          </a:prstGeom>
          <a:noFill/>
        </p:spPr>
      </p:pic>
      <p:pic>
        <p:nvPicPr>
          <p:cNvPr id="2055" name="Picture 9" descr="C:\Users\Administrator\Desktop\자리있어요\ppt\icon\제목 없음-5.png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1897519" y="7938683"/>
            <a:ext cx="588961" cy="451728"/>
          </a:xfrm>
          <a:prstGeom prst="rect">
            <a:avLst/>
          </a:prstGeom>
          <a:noFill/>
        </p:spPr>
      </p:pic>
      <p:pic>
        <p:nvPicPr>
          <p:cNvPr id="2056" name="그림 12"/>
          <p:cNvPicPr>
            <a:picLocks noChangeAspect="1"/>
          </p:cNvPicPr>
          <p:nvPr/>
        </p:nvPicPr>
        <p:blipFill rotWithShape="1">
          <a:blip r:embed="rId10">
            <a:biLevel thresh="50000"/>
            <a:lum/>
          </a:blip>
          <a:stretch>
            <a:fillRect/>
          </a:stretch>
        </p:blipFill>
        <p:spPr>
          <a:xfrm>
            <a:off x="728980" y="1747061"/>
            <a:ext cx="904064" cy="904064"/>
          </a:xfrm>
          <a:prstGeom prst="rect">
            <a:avLst/>
          </a:prstGeom>
          <a:solidFill>
            <a:schemeClr val="tx1">
              <a:lumMod val="70000"/>
              <a:lumOff val="30000"/>
            </a:schemeClr>
          </a:solidFill>
        </p:spPr>
      </p:pic>
      <p:pic>
        <p:nvPicPr>
          <p:cNvPr id="2057" name="Picture 7" descr="C:\Users\Administrator\Desktop\자리있어요\ppt\icon\제목 없음-3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1454109" y="7910265"/>
            <a:ext cx="325120" cy="358753"/>
          </a:xfrm>
          <a:prstGeom prst="rect">
            <a:avLst/>
          </a:prstGeom>
          <a:noFill/>
        </p:spPr>
      </p:pic>
      <p:pic>
        <p:nvPicPr>
          <p:cNvPr id="2058" name="Picture 9" descr="C:\Users\Administrator\Desktop\자리있어요\ppt\icon\제목 없음-5.png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1897519" y="7938683"/>
            <a:ext cx="588961" cy="451728"/>
          </a:xfrm>
          <a:prstGeom prst="rect">
            <a:avLst/>
          </a:prstGeom>
          <a:noFill/>
        </p:spPr>
      </p:pic>
      <p:sp>
        <p:nvSpPr>
          <p:cNvPr id="2059" name="TextBox 19"/>
          <p:cNvSpPr txBox="1"/>
          <p:nvPr/>
        </p:nvSpPr>
        <p:spPr>
          <a:xfrm>
            <a:off x="12573633" y="6688723"/>
            <a:ext cx="1392557" cy="338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HY견고딕"/>
                <a:ea typeface="HY견고딕"/>
              </a:rPr>
              <a:t>댓글 </a:t>
            </a:r>
            <a:r>
              <a:rPr lang="en-US" altLang="ko-KR" sz="1600">
                <a:latin typeface="HY견고딕"/>
                <a:ea typeface="HY견고딕"/>
              </a:rPr>
              <a:t>Str</a:t>
            </a:r>
            <a:r>
              <a:rPr lang="ko-KR" altLang="en-US" sz="1600">
                <a:latin typeface="HY견고딕"/>
                <a:ea typeface="HY견고딕"/>
              </a:rPr>
              <a:t> 변환</a:t>
            </a:r>
            <a:endParaRPr lang="ko-KR" altLang="en-US" sz="1600">
              <a:latin typeface="HY견고딕"/>
              <a:ea typeface="HY견고딕"/>
            </a:endParaRPr>
          </a:p>
        </p:txBody>
      </p:sp>
      <p:grpSp>
        <p:nvGrpSpPr>
          <p:cNvPr id="2060" name="그룹 45"/>
          <p:cNvGrpSpPr/>
          <p:nvPr/>
        </p:nvGrpSpPr>
        <p:grpSpPr>
          <a:xfrm rot="0">
            <a:off x="13093014" y="4259497"/>
            <a:ext cx="1259557" cy="1206190"/>
            <a:chOff x="17786300" y="4225480"/>
            <a:chExt cx="2509152" cy="2402840"/>
          </a:xfrm>
        </p:grpSpPr>
        <p:sp>
          <p:nvSpPr>
            <p:cNvPr id="2061" name="타원 46"/>
            <p:cNvSpPr/>
            <p:nvPr/>
          </p:nvSpPr>
          <p:spPr>
            <a:xfrm>
              <a:off x="17839456" y="4225480"/>
              <a:ext cx="2402840" cy="2402840"/>
            </a:xfrm>
            <a:prstGeom prst="ellipse">
              <a:avLst/>
            </a:prstGeom>
            <a:solidFill>
              <a:schemeClr val="bg1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062" name="그림 47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21450" b="20250"/>
            <a:stretch>
              <a:fillRect/>
            </a:stretch>
          </p:blipFill>
          <p:spPr>
            <a:xfrm>
              <a:off x="17786300" y="4695380"/>
              <a:ext cx="2509152" cy="14630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63" name="그림 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448165" y="2425681"/>
            <a:ext cx="330220" cy="330220"/>
          </a:xfrm>
          <a:prstGeom prst="rect">
            <a:avLst/>
          </a:prstGeom>
          <a:solidFill>
            <a:schemeClr val="bg1">
              <a:lumMod val="60000"/>
            </a:schemeClr>
          </a:solidFill>
        </p:spPr>
      </p:pic>
      <p:pic>
        <p:nvPicPr>
          <p:cNvPr id="2064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189025" y="3026171"/>
            <a:ext cx="1006026" cy="94734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fade thruBlk="1"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1381</ep:Words>
  <ep:PresentationFormat>사용자 지정</ep:PresentationFormat>
  <ep:Paragraphs>267</ep:Paragraphs>
  <ep:Slides>15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슬라이드 1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2017-06-01T16:58:03.000</dcterms:created>
  <dc:creator>WonJun Kim</dc:creator>
  <cp:lastModifiedBy>GIGABYTE</cp:lastModifiedBy>
  <dcterms:modified xsi:type="dcterms:W3CDTF">2019-12-18T07:06:35.548</dcterms:modified>
  <cp:revision>358</cp:revision>
  <dc:title>PowerPoint 프레젠테이션</dc:title>
</cp:coreProperties>
</file>